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1" r:id="rId5"/>
    <p:sldId id="262" r:id="rId6"/>
    <p:sldId id="263" r:id="rId7"/>
    <p:sldId id="271" r:id="rId8"/>
    <p:sldId id="265" r:id="rId9"/>
    <p:sldId id="260" r:id="rId10"/>
    <p:sldId id="264" r:id="rId11"/>
    <p:sldId id="268" r:id="rId12"/>
    <p:sldId id="266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7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09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2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1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85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5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2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1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1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2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3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image" Target="../media/image17.wmf"/><Relationship Id="rId4" Type="http://schemas.openxmlformats.org/officeDocument/2006/relationships/package" Target="../embeddings/Microsoft_Word_Document1.docx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Engineering in practice</a:t>
            </a:r>
            <a:r>
              <a:rPr lang="en-US" dirty="0" smtClean="0"/>
              <a:t> update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47" y="3588544"/>
            <a:ext cx="5274056" cy="256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427" y="1690688"/>
            <a:ext cx="5060949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</a:t>
            </a:r>
            <a:r>
              <a:rPr lang="en-US" dirty="0" smtClean="0"/>
              <a:t>modeled </a:t>
            </a:r>
            <a:r>
              <a:rPr lang="en-US" dirty="0" smtClean="0"/>
              <a:t>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998128"/>
              </p:ext>
            </p:extLst>
          </p:nvPr>
        </p:nvGraphicFramePr>
        <p:xfrm>
          <a:off x="7669618" y="207301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Document" showAsIcon="1" r:id="rId4" imgW="914400" imgH="771480" progId="Word.Document.12">
                  <p:embed/>
                </p:oleObj>
              </mc:Choice>
              <mc:Fallback>
                <p:oleObj name="Document" showAsIcon="1" r:id="rId4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69618" y="207301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817501"/>
            <a:ext cx="5849679" cy="47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3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model “blinkers” SWC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98" y="1825625"/>
            <a:ext cx="8061004" cy="4351338"/>
          </a:xfrm>
        </p:spPr>
      </p:pic>
    </p:spTree>
    <p:extLst>
      <p:ext uri="{BB962C8B-B14F-4D97-AF65-F5344CB8AC3E}">
        <p14:creationId xmlns:p14="http://schemas.microsoft.com/office/powerpoint/2010/main" val="94010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model “blinkers” SWC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708254" cy="4351338"/>
          </a:xfrm>
        </p:spPr>
      </p:pic>
    </p:spTree>
    <p:extLst>
      <p:ext uri="{BB962C8B-B14F-4D97-AF65-F5344CB8AC3E}">
        <p14:creationId xmlns:p14="http://schemas.microsoft.com/office/powerpoint/2010/main" val="375168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model “blinkers” SWC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2528"/>
            <a:ext cx="10515600" cy="4277532"/>
          </a:xfrm>
        </p:spPr>
      </p:pic>
    </p:spTree>
    <p:extLst>
      <p:ext uri="{BB962C8B-B14F-4D97-AF65-F5344CB8AC3E}">
        <p14:creationId xmlns:p14="http://schemas.microsoft.com/office/powerpoint/2010/main" val="251237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1" y="2145599"/>
            <a:ext cx="11244359" cy="3968597"/>
          </a:xfrm>
        </p:spPr>
      </p:pic>
    </p:spTree>
    <p:extLst>
      <p:ext uri="{BB962C8B-B14F-4D97-AF65-F5344CB8AC3E}">
        <p14:creationId xmlns:p14="http://schemas.microsoft.com/office/powerpoint/2010/main" val="11259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1" y="136477"/>
            <a:ext cx="12128699" cy="6564573"/>
          </a:xfrm>
        </p:spPr>
      </p:pic>
    </p:spTree>
    <p:extLst>
      <p:ext uri="{BB962C8B-B14F-4D97-AF65-F5344CB8AC3E}">
        <p14:creationId xmlns:p14="http://schemas.microsoft.com/office/powerpoint/2010/main" val="144077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Overview: The product is low-cost vehicle cluster with display, audio feedback device</a:t>
            </a:r>
          </a:p>
          <a:p>
            <a:endParaRPr lang="en-US" sz="1800" dirty="0" smtClean="0"/>
          </a:p>
          <a:p>
            <a:r>
              <a:rPr lang="en-US" sz="1800" dirty="0" smtClean="0"/>
              <a:t>SR1. For all visual information flow to the user the product shall support color display</a:t>
            </a:r>
          </a:p>
          <a:p>
            <a:r>
              <a:rPr lang="en-US" sz="1800" dirty="0" smtClean="0"/>
              <a:t>SR2. The product HMI and vehicle data processing functions shall be independent</a:t>
            </a:r>
          </a:p>
          <a:p>
            <a:r>
              <a:rPr lang="en-US" sz="1800" dirty="0" smtClean="0"/>
              <a:t>SR3. The product shall ensure authenticity of communication</a:t>
            </a:r>
          </a:p>
          <a:p>
            <a:r>
              <a:rPr lang="en-US" sz="1800" dirty="0" smtClean="0"/>
              <a:t>SR4. The product shall provide audible and visual clues for blinkers activated by digital input</a:t>
            </a:r>
          </a:p>
          <a:p>
            <a:r>
              <a:rPr lang="en-US" sz="1800" dirty="0" smtClean="0"/>
              <a:t>SR5. The product shall support manufacturing and service configuration</a:t>
            </a:r>
          </a:p>
          <a:p>
            <a:r>
              <a:rPr lang="en-US" sz="1800" dirty="0" smtClean="0"/>
              <a:t>SR6. The product shall inform the driver of external temperature</a:t>
            </a:r>
          </a:p>
          <a:p>
            <a:r>
              <a:rPr lang="en-US" sz="1800" dirty="0" smtClean="0"/>
              <a:t>SR7. The product shall inform the driver of the vehicle mileage on the display based on the speed received from wheels via analog input</a:t>
            </a:r>
          </a:p>
        </p:txBody>
      </p:sp>
    </p:spTree>
    <p:extLst>
      <p:ext uri="{BB962C8B-B14F-4D97-AF65-F5344CB8AC3E}">
        <p14:creationId xmlns:p14="http://schemas.microsoft.com/office/powerpoint/2010/main" val="154615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architecture/overview </a:t>
            </a:r>
            <a:endParaRPr lang="en-US" dirty="0"/>
          </a:p>
        </p:txBody>
      </p:sp>
      <p:pic>
        <p:nvPicPr>
          <p:cNvPr id="1026" name="Picture 2" descr="https://user-images.githubusercontent.com/40429619/50208887-0ddda100-037b-11e9-8ff1-3d6a3d1c0988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624" y="1690688"/>
            <a:ext cx="7278376" cy="400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5009" y="1690688"/>
            <a:ext cx="47394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SR1 covered with Display IL9340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SR2 covered with 2 processors ATmega328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SR4 covered with </a:t>
            </a:r>
            <a:r>
              <a:rPr lang="en-US" b="0" i="0" dirty="0" err="1" smtClean="0">
                <a:solidFill>
                  <a:srgbClr val="24292E"/>
                </a:solidFill>
                <a:effectLst/>
                <a:latin typeface="-apple-system"/>
              </a:rPr>
              <a:t>piezo</a:t>
            </a: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 speaker and blinker key switches.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SR6 covered with t* sensor DS18B20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SR7 covered with analog input – speedo control potentiometer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57783"/>
            <a:ext cx="9144000" cy="1086803"/>
          </a:xfrm>
        </p:spPr>
        <p:txBody>
          <a:bodyPr/>
          <a:lstStyle/>
          <a:p>
            <a:r>
              <a:rPr lang="en-US" b="1" dirty="0" smtClean="0"/>
              <a:t>HW</a:t>
            </a:r>
            <a:r>
              <a:rPr lang="en-US" dirty="0" smtClean="0"/>
              <a:t> </a:t>
            </a:r>
            <a:r>
              <a:rPr lang="en-US" b="1" dirty="0" smtClean="0"/>
              <a:t>Architecture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2520" y="2065846"/>
            <a:ext cx="9144000" cy="360343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BOM (Bill of materials) selection: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Processor – </a:t>
            </a:r>
            <a:r>
              <a:rPr lang="en-US" b="1" dirty="0" smtClean="0"/>
              <a:t>ATmega328</a:t>
            </a:r>
            <a:r>
              <a:rPr lang="en-US" dirty="0" smtClean="0"/>
              <a:t> (8-bit, 16Kb)– 2pcs.;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Temperature sensor – </a:t>
            </a:r>
            <a:r>
              <a:rPr lang="en-US" b="1" dirty="0" smtClean="0"/>
              <a:t>DS18B20</a:t>
            </a:r>
            <a:r>
              <a:rPr lang="en-US" dirty="0" smtClean="0"/>
              <a:t> (1-Wire Digital) – 1pc.;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Display (HMI) – </a:t>
            </a:r>
            <a:r>
              <a:rPr lang="en-US" b="1" dirty="0" smtClean="0"/>
              <a:t>QVGA 2.2 inch TFT</a:t>
            </a:r>
            <a:r>
              <a:rPr lang="en-US" dirty="0" smtClean="0"/>
              <a:t> (SPI, 240x320) – 1pc.;</a:t>
            </a:r>
          </a:p>
          <a:p>
            <a:pPr lvl="2" algn="l"/>
            <a:r>
              <a:rPr lang="en-US" dirty="0" smtClean="0"/>
              <a:t>- Later </a:t>
            </a:r>
            <a:r>
              <a:rPr lang="en-US" dirty="0"/>
              <a:t>replaced by 1.8 inch TFT (SPI, 128x160) due to </a:t>
            </a:r>
            <a:r>
              <a:rPr lang="en-US" dirty="0" smtClean="0"/>
              <a:t>…wrong logic levels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>
              <a:sym typeface="Wingdings" panose="05000000000000000000" pitchFamily="2" charset="2"/>
            </a:endParaRP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Speaker – </a:t>
            </a:r>
            <a:r>
              <a:rPr lang="en-US" b="1" dirty="0" err="1" smtClean="0"/>
              <a:t>Piezo</a:t>
            </a:r>
            <a:r>
              <a:rPr lang="en-US" b="1" dirty="0" smtClean="0"/>
              <a:t> buzzer </a:t>
            </a:r>
            <a:r>
              <a:rPr lang="en-US" dirty="0" smtClean="0"/>
              <a:t>– 1pc.;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Oscillator – </a:t>
            </a:r>
            <a:r>
              <a:rPr lang="en-US" b="1" dirty="0" smtClean="0"/>
              <a:t>16Mhz quartz crystal </a:t>
            </a:r>
            <a:r>
              <a:rPr lang="en-US" dirty="0" smtClean="0"/>
              <a:t>– 2pcs.;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Push/Switch button - </a:t>
            </a:r>
            <a:r>
              <a:rPr lang="en-US" b="1" dirty="0" smtClean="0"/>
              <a:t>DIP P4 Normally Open </a:t>
            </a:r>
            <a:r>
              <a:rPr lang="en-US" dirty="0" smtClean="0"/>
              <a:t>– 6 pcs.;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Potentiometer – </a:t>
            </a:r>
            <a:r>
              <a:rPr lang="en-US" b="1" dirty="0" smtClean="0"/>
              <a:t>Rotary Potentiometer </a:t>
            </a:r>
            <a:r>
              <a:rPr lang="en-US" dirty="0" smtClean="0"/>
              <a:t>(100k</a:t>
            </a:r>
            <a:r>
              <a:rPr lang="el-GR" dirty="0" smtClean="0"/>
              <a:t>Ω</a:t>
            </a:r>
            <a:r>
              <a:rPr lang="en-US" dirty="0" smtClean="0"/>
              <a:t>) – 1 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Breadboard – 2pc.;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Capacitors, Resistors, Connectors, Wires, test LEDs and etc.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endParaRPr lang="en-US" sz="2000" dirty="0" smtClean="0"/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8" y="274492"/>
            <a:ext cx="2234242" cy="2063266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HW Schematic</a:t>
            </a:r>
            <a:br>
              <a:rPr lang="en-US" sz="3600" b="1" dirty="0" smtClean="0"/>
            </a:br>
            <a:r>
              <a:rPr lang="en-US" sz="3600" b="1" dirty="0" smtClean="0"/>
              <a:t>design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0" y="5161"/>
            <a:ext cx="9692640" cy="685283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30" y="987593"/>
            <a:ext cx="10058400" cy="48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5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23" y="298090"/>
            <a:ext cx="3800023" cy="3122742"/>
          </a:xfrm>
        </p:spPr>
      </p:pic>
      <p:sp>
        <p:nvSpPr>
          <p:cNvPr id="4" name="Rectangle 3"/>
          <p:cNvSpPr/>
          <p:nvPr/>
        </p:nvSpPr>
        <p:spPr>
          <a:xfrm>
            <a:off x="217850" y="169344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0" dirty="0" smtClean="0">
                <a:solidFill>
                  <a:srgbClr val="4F4E4E"/>
                </a:solidFill>
                <a:effectLst/>
                <a:latin typeface="+mj-lt"/>
              </a:rPr>
              <a:t>PCB Design</a:t>
            </a:r>
            <a:endParaRPr lang="en-US" sz="3600" b="1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79" y="298088"/>
            <a:ext cx="3789357" cy="3122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24" y="3578203"/>
            <a:ext cx="3800023" cy="31855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7850" y="3578203"/>
            <a:ext cx="2721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Result &amp; Lessons </a:t>
            </a:r>
          </a:p>
          <a:p>
            <a:r>
              <a:rPr lang="en-US" sz="2000" dirty="0" smtClean="0"/>
              <a:t>learned:</a:t>
            </a:r>
          </a:p>
          <a:p>
            <a:r>
              <a:rPr lang="en-US" sz="2000" dirty="0" smtClean="0"/>
              <a:t>- don’t miss connections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17850" y="973046"/>
            <a:ext cx="2262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2 Layers PCB:</a:t>
            </a:r>
          </a:p>
          <a:p>
            <a:r>
              <a:rPr lang="en-US" sz="2000" dirty="0" smtClean="0"/>
              <a:t>- 100x100mm;</a:t>
            </a:r>
          </a:p>
          <a:p>
            <a:r>
              <a:rPr lang="en-US" sz="2000" dirty="0" smtClean="0"/>
              <a:t>- ground plane fill;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21" y="3709358"/>
            <a:ext cx="5115464" cy="27373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30842" y="324868"/>
            <a:ext cx="3409808" cy="31746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02586">
            <a:off x="7500987" y="415686"/>
            <a:ext cx="3113701" cy="299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8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80" y="1690688"/>
            <a:ext cx="5753233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4" y="2719227"/>
            <a:ext cx="6510112" cy="316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3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 architecture</a:t>
            </a:r>
            <a:endParaRPr lang="en-US" dirty="0"/>
          </a:p>
        </p:txBody>
      </p:sp>
      <p:pic>
        <p:nvPicPr>
          <p:cNvPr id="3074" name="Picture 2" descr="https://raw.githubusercontent.com/VisteonSofia/practice2/ttsvetk1/ArchS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5" y="1690688"/>
            <a:ext cx="11584768" cy="308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lt tex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47" y="5282760"/>
            <a:ext cx="89058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3261815" y="3125337"/>
            <a:ext cx="1555846" cy="2374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810233" y="3125337"/>
            <a:ext cx="5109340" cy="2374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5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 requirements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8152"/>
            <a:ext cx="6804955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47964" y="2197290"/>
            <a:ext cx="333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Managed on </a:t>
            </a:r>
            <a:r>
              <a:rPr lang="en-US" dirty="0" err="1" smtClean="0"/>
              <a:t>GitHub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955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308</Words>
  <Application>Microsoft Office PowerPoint</Application>
  <PresentationFormat>Widescreen</PresentationFormat>
  <Paragraphs>44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Wingdings</vt:lpstr>
      <vt:lpstr>Office Theme</vt:lpstr>
      <vt:lpstr>Document</vt:lpstr>
      <vt:lpstr>System Engineering in practice update</vt:lpstr>
      <vt:lpstr>Customer requirements</vt:lpstr>
      <vt:lpstr>System architecture/overview </vt:lpstr>
      <vt:lpstr>HW Architecture</vt:lpstr>
      <vt:lpstr>HW Schematic design</vt:lpstr>
      <vt:lpstr>PowerPoint Presentation</vt:lpstr>
      <vt:lpstr>Mechanics</vt:lpstr>
      <vt:lpstr>SW architecture</vt:lpstr>
      <vt:lpstr>SW requirements</vt:lpstr>
      <vt:lpstr>Natural language modeled requirements</vt:lpstr>
      <vt:lpstr>Matlab model “blinkers” SWC</vt:lpstr>
      <vt:lpstr>Matlab model “blinkers” SWC</vt:lpstr>
      <vt:lpstr>Matlab model “blinkers” SWC</vt:lpstr>
      <vt:lpstr>Time diagram</vt:lpstr>
      <vt:lpstr>PowerPoint Presentation</vt:lpstr>
    </vt:vector>
  </TitlesOfParts>
  <Company>Johnson Controls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Harizanov, Martin (M.)</dc:creator>
  <cp:lastModifiedBy>Ivanov, Tsvetomil (T.)</cp:lastModifiedBy>
  <cp:revision>8</cp:revision>
  <dcterms:created xsi:type="dcterms:W3CDTF">2018-12-19T08:49:20Z</dcterms:created>
  <dcterms:modified xsi:type="dcterms:W3CDTF">2018-12-19T12:11:13Z</dcterms:modified>
</cp:coreProperties>
</file>